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6" r:id="rId6"/>
    <p:sldId id="287" r:id="rId7"/>
    <p:sldId id="288" r:id="rId8"/>
    <p:sldId id="289" r:id="rId9"/>
    <p:sldId id="290" r:id="rId10"/>
    <p:sldId id="295" r:id="rId11"/>
    <p:sldId id="300" r:id="rId12"/>
    <p:sldId id="301" r:id="rId13"/>
    <p:sldId id="296" r:id="rId14"/>
    <p:sldId id="297" r:id="rId15"/>
    <p:sldId id="291" r:id="rId16"/>
    <p:sldId id="270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997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0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8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1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08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8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79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4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596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6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59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BE28-5BCA-473E-8C6B-5E4A365F564D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B2CB-0A74-4DA3-9794-9EEE75590A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3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eprovarauco@seremidesaludbiobio.c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oteseducacion@seremidesaludbiobio.cl" TargetMode="External"/><Relationship Id="rId4" Type="http://schemas.openxmlformats.org/officeDocument/2006/relationships/hyperlink" Target="mailto:eeprovbiobio@seremidesaludbiobio.c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079EAA0-63F4-4EC3-AB2B-60AEC5AB4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5"/>
          <a:stretch/>
        </p:blipFill>
        <p:spPr>
          <a:xfrm>
            <a:off x="539773" y="-12067"/>
            <a:ext cx="1916348" cy="1819917"/>
          </a:xfrm>
          <a:prstGeom prst="rect">
            <a:avLst/>
          </a:prstGeom>
        </p:spPr>
      </p:pic>
      <p:sp>
        <p:nvSpPr>
          <p:cNvPr id="6" name="3 Marcador de contenido"/>
          <p:cNvSpPr txBox="1">
            <a:spLocks/>
          </p:cNvSpPr>
          <p:nvPr/>
        </p:nvSpPr>
        <p:spPr>
          <a:xfrm>
            <a:off x="1864872" y="1910696"/>
            <a:ext cx="6406004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Protocolo de Medidas Sanitarias y Vigilancia Epidemiológica para Establecimientos </a:t>
            </a:r>
            <a:r>
              <a:rPr lang="es-CL" sz="2400" dirty="0"/>
              <a:t>E</a:t>
            </a:r>
            <a:r>
              <a:rPr kumimoji="0" lang="es-C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ducacionales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(EE)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(ORD N°1091/2022 del MINSAL)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1864872" y="4793345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SEREMI SALUD REGIÓN DEL BIOBÍO</a:t>
            </a:r>
          </a:p>
        </p:txBody>
      </p:sp>
      <p:pic>
        <p:nvPicPr>
          <p:cNvPr id="8" name="Imagen 7" descr="Resultado de imagen para logo seremi de salud biobi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3 Marcador de contenido">
            <a:extLst>
              <a:ext uri="{FF2B5EF4-FFF2-40B4-BE49-F238E27FC236}">
                <a16:creationId xmlns="" xmlns:a16="http://schemas.microsoft.com/office/drawing/2014/main" id="{C51629BE-8326-4080-8A5F-C6357F0B184E}"/>
              </a:ext>
            </a:extLst>
          </p:cNvPr>
          <p:cNvSpPr txBox="1">
            <a:spLocks/>
          </p:cNvSpPr>
          <p:nvPr/>
        </p:nvSpPr>
        <p:spPr>
          <a:xfrm>
            <a:off x="1864872" y="3765800"/>
            <a:ext cx="6406004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Febrero 2022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="" xmlns:a16="http://schemas.microsoft.com/office/drawing/2014/main" id="{C1BB965B-B4E1-4226-B30E-39923A71D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06"/>
            <a:ext cx="9144000" cy="63169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E81D9F6-1080-41B1-95DC-B229A7308FA9}"/>
              </a:ext>
            </a:extLst>
          </p:cNvPr>
          <p:cNvSpPr txBox="1"/>
          <p:nvPr/>
        </p:nvSpPr>
        <p:spPr>
          <a:xfrm>
            <a:off x="0" y="37751"/>
            <a:ext cx="3359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1" dirty="0">
                <a:solidFill>
                  <a:srgbClr val="4F81BD"/>
                </a:solidFill>
                <a:latin typeface="+mj-lt"/>
              </a:rPr>
              <a:t>Educación básica y media 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="" xmlns:a16="http://schemas.microsoft.com/office/drawing/2014/main" id="{545759B5-B506-4CD7-A0F4-1EEB13E8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906"/>
            <a:ext cx="9144000" cy="58247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0CD4FA-A73A-4605-B126-74891D8C9293}"/>
              </a:ext>
            </a:extLst>
          </p:cNvPr>
          <p:cNvSpPr txBox="1"/>
          <p:nvPr/>
        </p:nvSpPr>
        <p:spPr>
          <a:xfrm>
            <a:off x="0" y="37751"/>
            <a:ext cx="33597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1" dirty="0">
                <a:solidFill>
                  <a:srgbClr val="4F81BD"/>
                </a:solidFill>
                <a:latin typeface="+mj-lt"/>
              </a:rPr>
              <a:t>Párvulos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372CC1F-E9D0-4908-9AD4-64BFBF9D11DD}"/>
              </a:ext>
            </a:extLst>
          </p:cNvPr>
          <p:cNvSpPr txBox="1"/>
          <p:nvPr/>
        </p:nvSpPr>
        <p:spPr>
          <a:xfrm>
            <a:off x="406398" y="2035452"/>
            <a:ext cx="23955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5"/>
                </a:solidFill>
              </a:rPr>
              <a:t>2. Plan Estratégico</a:t>
            </a:r>
          </a:p>
          <a:p>
            <a:pPr algn="just"/>
            <a:endParaRPr lang="es-ES" sz="1600" dirty="0">
              <a:solidFill>
                <a:schemeClr val="accent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accent5"/>
                </a:solidFill>
              </a:rPr>
              <a:t>Gestión de casos COVID-19 en el EE </a:t>
            </a:r>
          </a:p>
          <a:p>
            <a:pPr algn="just"/>
            <a:endParaRPr lang="es-CL" sz="16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A6B713C-F09B-434C-B72F-678FAD3A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78" y="3653344"/>
            <a:ext cx="1781367" cy="1365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60DF009-6F0D-492D-B515-A48D45F50F9E}"/>
              </a:ext>
            </a:extLst>
          </p:cNvPr>
          <p:cNvSpPr txBox="1"/>
          <p:nvPr/>
        </p:nvSpPr>
        <p:spPr>
          <a:xfrm>
            <a:off x="4670336" y="2235506"/>
            <a:ext cx="2840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0" dirty="0">
                <a:solidFill>
                  <a:schemeClr val="accent5"/>
                </a:solidFill>
                <a:latin typeface="+mj-lt"/>
              </a:rPr>
              <a:t>En el caso de funcionarios y docentes estos se evaluarán caso a caso de acuerdo a protocolos laborales vigentes.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="" xmlns:a16="http://schemas.microsoft.com/office/drawing/2014/main" id="{0F8AFE72-A03C-4042-A23B-E670DAEB5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00868"/>
              </p:ext>
            </p:extLst>
          </p:nvPr>
        </p:nvGraphicFramePr>
        <p:xfrm>
          <a:off x="3959972" y="3468332"/>
          <a:ext cx="4238973" cy="2931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9034">
                  <a:extLst>
                    <a:ext uri="{9D8B030D-6E8A-4147-A177-3AD203B41FA5}">
                      <a16:colId xmlns="" xmlns:a16="http://schemas.microsoft.com/office/drawing/2014/main" val="2731760125"/>
                    </a:ext>
                  </a:extLst>
                </a:gridCol>
                <a:gridCol w="2439939">
                  <a:extLst>
                    <a:ext uri="{9D8B030D-6E8A-4147-A177-3AD203B41FA5}">
                      <a16:colId xmlns="" xmlns:a16="http://schemas.microsoft.com/office/drawing/2014/main" val="1251274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Cantidad de casos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Observaciones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7541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accent5"/>
                          </a:solidFill>
                        </a:rPr>
                        <a:t>1 caso confirmado/probable</a:t>
                      </a:r>
                      <a:endParaRPr lang="es-CL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Identificación de personas Alerta COVID-19 según definición de caso ORD N°269/2022 del MINSAL.</a:t>
                      </a:r>
                    </a:p>
                    <a:p>
                      <a:pPr algn="just"/>
                      <a:endParaRPr lang="es-ES" sz="1200" dirty="0"/>
                    </a:p>
                    <a:p>
                      <a:pPr algn="just"/>
                      <a:r>
                        <a:rPr lang="es-ES" sz="1200" dirty="0"/>
                        <a:t>Alumnos a los que hizo clases también se considerarán Alertas COVID-19.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9272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accent5"/>
                          </a:solidFill>
                        </a:rPr>
                        <a:t>2 casos o más casos confirmados/probables</a:t>
                      </a:r>
                      <a:endParaRPr lang="es-CL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SEREMI de Salud realizará acciones según </a:t>
                      </a:r>
                      <a:r>
                        <a:rPr lang="es-CL" sz="1200" kern="1200" dirty="0">
                          <a:solidFill>
                            <a:schemeClr val="dk1"/>
                          </a:solidFill>
                        </a:rPr>
                        <a:t>protocolo “Trazabilidad de casos confirmados/probables de COVID-19 en trabajadores y contactos estrechos laborales en brotes o conglomerados” 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114255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6A896CE-977D-4A30-A15E-3283CE757D53}"/>
              </a:ext>
            </a:extLst>
          </p:cNvPr>
          <p:cNvSpPr txBox="1"/>
          <p:nvPr/>
        </p:nvSpPr>
        <p:spPr>
          <a:xfrm>
            <a:off x="1225438" y="5143090"/>
            <a:ext cx="1450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Funcionarios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5A256995-3404-490B-B1E1-ED58A8945269}"/>
              </a:ext>
            </a:extLst>
          </p:cNvPr>
          <p:cNvSpPr txBox="1"/>
          <p:nvPr/>
        </p:nvSpPr>
        <p:spPr>
          <a:xfrm>
            <a:off x="3959972" y="6447039"/>
            <a:ext cx="5184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1" dirty="0">
                <a:latin typeface="+mj-lt"/>
              </a:rPr>
              <a:t>*Protocolo aún en proceso de firma por parte de MINSAL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56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contenido"/>
          <p:cNvSpPr txBox="1">
            <a:spLocks/>
          </p:cNvSpPr>
          <p:nvPr/>
        </p:nvSpPr>
        <p:spPr>
          <a:xfrm>
            <a:off x="3832013" y="4341161"/>
            <a:ext cx="4908946" cy="47314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Muchas gracias </a:t>
            </a:r>
          </a:p>
        </p:txBody>
      </p:sp>
      <p:pic>
        <p:nvPicPr>
          <p:cNvPr id="8" name="Imagen 7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firmalista10999">
            <a:extLst>
              <a:ext uri="{FF2B5EF4-FFF2-40B4-BE49-F238E27FC236}">
                <a16:creationId xmlns="" xmlns:a16="http://schemas.microsoft.com/office/drawing/2014/main" id="{C5AC3C94-FC48-4E16-8A70-5DE5E5B4F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4"/>
          <a:stretch/>
        </p:blipFill>
        <p:spPr bwMode="auto">
          <a:xfrm>
            <a:off x="776870" y="3072910"/>
            <a:ext cx="3075412" cy="225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378A507-7087-4099-A89B-07AF7517A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8"/>
          <a:stretch/>
        </p:blipFill>
        <p:spPr>
          <a:xfrm>
            <a:off x="539773" y="-12067"/>
            <a:ext cx="1895083" cy="18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6">
            <a:extLst>
              <a:ext uri="{FF2B5EF4-FFF2-40B4-BE49-F238E27FC236}">
                <a16:creationId xmlns="" xmlns:a16="http://schemas.microsoft.com/office/drawing/2014/main" id="{45029C6A-6E62-46D5-845D-B5DD8A0B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94788"/>
              </p:ext>
            </p:extLst>
          </p:nvPr>
        </p:nvGraphicFramePr>
        <p:xfrm>
          <a:off x="780175" y="2497117"/>
          <a:ext cx="7318203" cy="39903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1174">
                  <a:extLst>
                    <a:ext uri="{9D8B030D-6E8A-4147-A177-3AD203B41FA5}">
                      <a16:colId xmlns="" xmlns:a16="http://schemas.microsoft.com/office/drawing/2014/main" val="776807449"/>
                    </a:ext>
                  </a:extLst>
                </a:gridCol>
                <a:gridCol w="1177744">
                  <a:extLst>
                    <a:ext uri="{9D8B030D-6E8A-4147-A177-3AD203B41FA5}">
                      <a16:colId xmlns="" xmlns:a16="http://schemas.microsoft.com/office/drawing/2014/main" val="590397788"/>
                    </a:ext>
                  </a:extLst>
                </a:gridCol>
                <a:gridCol w="2625754">
                  <a:extLst>
                    <a:ext uri="{9D8B030D-6E8A-4147-A177-3AD203B41FA5}">
                      <a16:colId xmlns="" xmlns:a16="http://schemas.microsoft.com/office/drawing/2014/main" val="1867632334"/>
                    </a:ext>
                  </a:extLst>
                </a:gridCol>
                <a:gridCol w="2343531">
                  <a:extLst>
                    <a:ext uri="{9D8B030D-6E8A-4147-A177-3AD203B41FA5}">
                      <a16:colId xmlns="" xmlns:a16="http://schemas.microsoft.com/office/drawing/2014/main" val="32794981"/>
                    </a:ext>
                  </a:extLst>
                </a:gridCol>
              </a:tblGrid>
              <a:tr h="46454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Tipo de caso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Descripción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Medidas y conductas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188665"/>
                  </a:ext>
                </a:extLst>
              </a:tr>
              <a:tr h="148909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Sospechoso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Persona con síntomas compatibles con COVID-19 (1 cardinal o 2 no cardinales)</a:t>
                      </a:r>
                    </a:p>
                    <a:p>
                      <a:pPr algn="ctr"/>
                      <a:r>
                        <a:rPr lang="es-ES" sz="1200" dirty="0"/>
                        <a:t>O </a:t>
                      </a:r>
                    </a:p>
                    <a:p>
                      <a:pPr algn="ctr"/>
                      <a:r>
                        <a:rPr lang="es-ES" sz="1200" dirty="0"/>
                        <a:t>Persona que presenta infección aguda respiratoria grave que requiere hospitalización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Realizarse test PCR o prueba de detección de antígenos en un centro de salud habilitado.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222975"/>
                  </a:ext>
                </a:extLst>
              </a:tr>
              <a:tr h="1030914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Caso probable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Caso sospechoso o test PCR/antígeno negativo o indeterminado que tiene un TAC sugerente a COVID-19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Aislamiento por 7 días desde la aparición de síntomas o toma de muestras, según corresponda.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8550413"/>
                  </a:ext>
                </a:extLst>
              </a:tr>
              <a:tr h="885346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Caso confirmado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Persona con prueba de PCR o prueba de detección de antígenos positiva. Este ultimo tomando en un centro de salud habilitado por la Autoridad Sanitaria 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Aislamiento por 7 días desde la aparición de síntomas o toma de muestras, según corresponda.</a:t>
                      </a:r>
                      <a:endParaRPr lang="es-CL" sz="1200" dirty="0"/>
                    </a:p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04284674"/>
                  </a:ext>
                </a:extLst>
              </a:tr>
            </a:tbl>
          </a:graphicData>
        </a:graphic>
      </p:graphicFrame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372CC1F-E9D0-4908-9AD4-64BFBF9D11DD}"/>
              </a:ext>
            </a:extLst>
          </p:cNvPr>
          <p:cNvSpPr txBox="1"/>
          <p:nvPr/>
        </p:nvSpPr>
        <p:spPr>
          <a:xfrm>
            <a:off x="406398" y="2035452"/>
            <a:ext cx="7700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Definiciones de casos</a:t>
            </a:r>
          </a:p>
          <a:p>
            <a:pPr algn="just"/>
            <a:endParaRPr lang="es-ES" dirty="0">
              <a:solidFill>
                <a:schemeClr val="accent5"/>
              </a:solidFill>
            </a:endParaRPr>
          </a:p>
          <a:p>
            <a:pPr algn="just"/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0CEC2D4-E9D2-484C-91E9-11A9EFEF7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36" y="3327721"/>
            <a:ext cx="823556" cy="8145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3D8B6E7-374E-4546-99F7-6998E8AA5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23" y="4551004"/>
            <a:ext cx="833469" cy="8145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95B5DFDF-E2CF-4018-B82F-FD8A84C1D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23" y="5631110"/>
            <a:ext cx="833468" cy="7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372CC1F-E9D0-4908-9AD4-64BFBF9D11DD}"/>
              </a:ext>
            </a:extLst>
          </p:cNvPr>
          <p:cNvSpPr txBox="1"/>
          <p:nvPr/>
        </p:nvSpPr>
        <p:spPr>
          <a:xfrm>
            <a:off x="406398" y="2035452"/>
            <a:ext cx="7700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>
                <a:solidFill>
                  <a:schemeClr val="accent5"/>
                </a:solidFill>
              </a:rPr>
              <a:t>Definiciones de casos</a:t>
            </a:r>
          </a:p>
          <a:p>
            <a:pPr algn="just"/>
            <a:endParaRPr lang="es-ES" dirty="0">
              <a:solidFill>
                <a:schemeClr val="accent5"/>
              </a:solidFill>
            </a:endParaRPr>
          </a:p>
          <a:p>
            <a:pPr algn="just"/>
            <a:endParaRPr lang="es-CL" dirty="0"/>
          </a:p>
        </p:txBody>
      </p:sp>
      <p:graphicFrame>
        <p:nvGraphicFramePr>
          <p:cNvPr id="3" name="Tabla 6">
            <a:extLst>
              <a:ext uri="{FF2B5EF4-FFF2-40B4-BE49-F238E27FC236}">
                <a16:creationId xmlns="" xmlns:a16="http://schemas.microsoft.com/office/drawing/2014/main" id="{45029C6A-6E62-46D5-845D-B5DD8A0B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02066"/>
              </p:ext>
            </p:extLst>
          </p:nvPr>
        </p:nvGraphicFramePr>
        <p:xfrm>
          <a:off x="771786" y="2497117"/>
          <a:ext cx="7334983" cy="35277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22869">
                  <a:extLst>
                    <a:ext uri="{9D8B030D-6E8A-4147-A177-3AD203B41FA5}">
                      <a16:colId xmlns="" xmlns:a16="http://schemas.microsoft.com/office/drawing/2014/main" val="776807449"/>
                    </a:ext>
                  </a:extLst>
                </a:gridCol>
                <a:gridCol w="1015657">
                  <a:extLst>
                    <a:ext uri="{9D8B030D-6E8A-4147-A177-3AD203B41FA5}">
                      <a16:colId xmlns="" xmlns:a16="http://schemas.microsoft.com/office/drawing/2014/main" val="590397788"/>
                    </a:ext>
                  </a:extLst>
                </a:gridCol>
                <a:gridCol w="2441196">
                  <a:extLst>
                    <a:ext uri="{9D8B030D-6E8A-4147-A177-3AD203B41FA5}">
                      <a16:colId xmlns="" xmlns:a16="http://schemas.microsoft.com/office/drawing/2014/main" val="1867632334"/>
                    </a:ext>
                  </a:extLst>
                </a:gridCol>
                <a:gridCol w="2855261">
                  <a:extLst>
                    <a:ext uri="{9D8B030D-6E8A-4147-A177-3AD203B41FA5}">
                      <a16:colId xmlns="" xmlns:a16="http://schemas.microsoft.com/office/drawing/2014/main" val="32794981"/>
                    </a:ext>
                  </a:extLst>
                </a:gridCol>
              </a:tblGrid>
              <a:tr h="46454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Tipo de caso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Descripción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Medidas y conductas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188665"/>
                  </a:ext>
                </a:extLst>
              </a:tr>
              <a:tr h="148909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Alerta* COVID-19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Persona que:</a:t>
                      </a:r>
                    </a:p>
                    <a:p>
                      <a:pPr algn="ctr"/>
                      <a:r>
                        <a:rPr lang="es-ES" sz="1050" dirty="0"/>
                        <a:t>Pernocta o ha estado a menos de un metro de distancia, sin mascarilla o sin uso correcto de ella con un caso probable/confirmado 2 días antes del inicio de síntomas o de la toma de muestras, según corresponda.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1. Realizarse examen PCR o prueba de detección de antígenos (establecimiento habilitado) al menos 2 días desde el contacto con el caso. Si presenta síntomas debe hacerlo inmediatamente.</a:t>
                      </a:r>
                    </a:p>
                    <a:p>
                      <a:pPr algn="ctr"/>
                      <a:r>
                        <a:rPr lang="es-ES" sz="1050" dirty="0"/>
                        <a:t>2. Automonitoreo aparición de síntomas 10 días desde el ultimo contacto con el caso</a:t>
                      </a:r>
                    </a:p>
                    <a:p>
                      <a:pPr algn="ctr"/>
                      <a:r>
                        <a:rPr lang="es-ES" sz="1050" dirty="0"/>
                        <a:t>3. Mantener medidas de autocuidado, evitando actividades sociales y lugares aglomerados sin ventilación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222975"/>
                  </a:ext>
                </a:extLst>
              </a:tr>
              <a:tr h="1030914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Contacto estrecho 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Aquellas definidas por la Autoridad Sanitaria en contexto de brote (no se considerarán personas que fueron casos confirmados dentro de un periodo previo de 60 días)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es-ES" sz="1050" dirty="0"/>
                        <a:t>Testeo durante los 2 primeros días desde el ultimo contacto con el caso confirmado/probable.</a:t>
                      </a:r>
                    </a:p>
                    <a:p>
                      <a:pPr algn="ctr"/>
                      <a:r>
                        <a:rPr lang="es-ES" sz="1050" dirty="0"/>
                        <a:t>2. Cuarentena por un periodo de 7 días desde el ultimo contacto con el caso confirmado/probable.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/>
                        <a:t>3. Automonitoreo aparición de síntomas 10 días desde el ultimo contacto con el caso</a:t>
                      </a:r>
                      <a:endParaRPr lang="es-CL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855041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8E8A00-0240-477E-BFA5-90AC4C11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0" y="4750765"/>
            <a:ext cx="857250" cy="1057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C77D2A8-75B6-467D-9F69-16870FC76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0" y="3352956"/>
            <a:ext cx="870190" cy="9233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F90B829-AC29-42B2-9E30-4ABCD3907096}"/>
              </a:ext>
            </a:extLst>
          </p:cNvPr>
          <p:cNvSpPr txBox="1"/>
          <p:nvPr/>
        </p:nvSpPr>
        <p:spPr>
          <a:xfrm>
            <a:off x="771786" y="6055682"/>
            <a:ext cx="7334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i="1" dirty="0">
                <a:latin typeface="+mj-lt"/>
              </a:rPr>
              <a:t>*Las personas en Alerta COVID-19 no deben realizar cuarentena. Por lo tanto, los alumnos y funcionarios considerados como tal pueden continuar en clases presenciales (sujeto a evaluación del establecimiento).</a:t>
            </a:r>
            <a:endParaRPr lang="es-CL" sz="105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1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372CC1F-E9D0-4908-9AD4-64BFBF9D11DD}"/>
              </a:ext>
            </a:extLst>
          </p:cNvPr>
          <p:cNvSpPr txBox="1"/>
          <p:nvPr/>
        </p:nvSpPr>
        <p:spPr>
          <a:xfrm>
            <a:off x="406398" y="2035452"/>
            <a:ext cx="7700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>
                <a:solidFill>
                  <a:schemeClr val="accent5"/>
                </a:solidFill>
              </a:rPr>
              <a:t>Definiciones de casos</a:t>
            </a:r>
          </a:p>
          <a:p>
            <a:pPr algn="just"/>
            <a:endParaRPr lang="es-ES" b="1" dirty="0">
              <a:solidFill>
                <a:schemeClr val="accent5"/>
              </a:solidFill>
            </a:endParaRPr>
          </a:p>
          <a:p>
            <a:pPr algn="just"/>
            <a:endParaRPr lang="es-CL" dirty="0"/>
          </a:p>
        </p:txBody>
      </p:sp>
      <p:graphicFrame>
        <p:nvGraphicFramePr>
          <p:cNvPr id="3" name="Tabla 6">
            <a:extLst>
              <a:ext uri="{FF2B5EF4-FFF2-40B4-BE49-F238E27FC236}">
                <a16:creationId xmlns="" xmlns:a16="http://schemas.microsoft.com/office/drawing/2014/main" id="{45029C6A-6E62-46D5-845D-B5DD8A0B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51577"/>
              </p:ext>
            </p:extLst>
          </p:nvPr>
        </p:nvGraphicFramePr>
        <p:xfrm>
          <a:off x="771786" y="2497117"/>
          <a:ext cx="7334983" cy="19536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6581">
                  <a:extLst>
                    <a:ext uri="{9D8B030D-6E8A-4147-A177-3AD203B41FA5}">
                      <a16:colId xmlns="" xmlns:a16="http://schemas.microsoft.com/office/drawing/2014/main" val="776807449"/>
                    </a:ext>
                  </a:extLst>
                </a:gridCol>
                <a:gridCol w="1057013">
                  <a:extLst>
                    <a:ext uri="{9D8B030D-6E8A-4147-A177-3AD203B41FA5}">
                      <a16:colId xmlns="" xmlns:a16="http://schemas.microsoft.com/office/drawing/2014/main" val="590397788"/>
                    </a:ext>
                  </a:extLst>
                </a:gridCol>
                <a:gridCol w="1837189">
                  <a:extLst>
                    <a:ext uri="{9D8B030D-6E8A-4147-A177-3AD203B41FA5}">
                      <a16:colId xmlns="" xmlns:a16="http://schemas.microsoft.com/office/drawing/2014/main" val="1867632334"/>
                    </a:ext>
                  </a:extLst>
                </a:gridCol>
                <a:gridCol w="2444200">
                  <a:extLst>
                    <a:ext uri="{9D8B030D-6E8A-4147-A177-3AD203B41FA5}">
                      <a16:colId xmlns="" xmlns:a16="http://schemas.microsoft.com/office/drawing/2014/main" val="32794981"/>
                    </a:ext>
                  </a:extLst>
                </a:gridCol>
              </a:tblGrid>
              <a:tr h="46454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Tipo de caso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Descripción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Medidas y conductas</a:t>
                      </a:r>
                      <a:endParaRPr lang="es-C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188665"/>
                  </a:ext>
                </a:extLst>
              </a:tr>
              <a:tr h="1489097"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Alerta de Brote*</a:t>
                      </a:r>
                      <a:endParaRPr lang="es-C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En el contexto de un establecimiento educacional:</a:t>
                      </a:r>
                    </a:p>
                    <a:p>
                      <a:pPr algn="ctr"/>
                      <a:r>
                        <a:rPr lang="es-ES" sz="1050" dirty="0"/>
                        <a:t>3 o más casos confirmados/probables de </a:t>
                      </a:r>
                      <a:r>
                        <a:rPr lang="es-ES" sz="1050" b="1" dirty="0">
                          <a:solidFill>
                            <a:schemeClr val="accent5"/>
                          </a:solidFill>
                        </a:rPr>
                        <a:t>alumnos</a:t>
                      </a:r>
                      <a:r>
                        <a:rPr lang="es-ES" sz="1050" dirty="0"/>
                        <a:t> en 3 o más cursos en un periodo de 14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Investigación Epidemiológica por parte de la SEREMI de Salud para definir cuarentenas de personas, cursos, niveles, ciclos o establecimiento completo.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22297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91091F0-88B9-4162-8B1C-3FC76F85F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3" y="3250060"/>
            <a:ext cx="1804292" cy="8075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26CCB70-2B1D-4117-B4AB-F79A712B70AF}"/>
              </a:ext>
            </a:extLst>
          </p:cNvPr>
          <p:cNvSpPr txBox="1"/>
          <p:nvPr/>
        </p:nvSpPr>
        <p:spPr>
          <a:xfrm>
            <a:off x="703846" y="4660540"/>
            <a:ext cx="7402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>
                <a:solidFill>
                  <a:schemeClr val="accent5"/>
                </a:solidFill>
                <a:latin typeface="+mj-lt"/>
              </a:rPr>
              <a:t>Importante: </a:t>
            </a:r>
          </a:p>
          <a:p>
            <a:endParaRPr lang="es-CL" sz="1200" dirty="0">
              <a:latin typeface="+mj-lt"/>
            </a:endParaRPr>
          </a:p>
          <a:p>
            <a:r>
              <a:rPr lang="es-CL" sz="1200" dirty="0">
                <a:latin typeface="+mj-lt"/>
              </a:rPr>
              <a:t>La "Alerta de brote COVID-19" es una definición operativa que permiten priorizar establecimientos de educación para su vigilancia epidemiológica. </a:t>
            </a:r>
            <a:r>
              <a:rPr lang="es-CL" sz="1200" u="sng" dirty="0">
                <a:latin typeface="+mj-lt"/>
              </a:rPr>
              <a:t>No </a:t>
            </a:r>
            <a:r>
              <a:rPr lang="es-ES" sz="1200" u="sng" dirty="0">
                <a:latin typeface="+mj-lt"/>
              </a:rPr>
              <a:t>reemplaza la definición habitual de "brote“.</a:t>
            </a:r>
            <a:endParaRPr lang="es-CL" sz="1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16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CL" b="0" dirty="0">
              <a:solidFill>
                <a:srgbClr val="4F81BD"/>
              </a:solidFill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CL" b="0" dirty="0">
              <a:solidFill>
                <a:srgbClr val="4F81BD"/>
              </a:solidFill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0FAD8E9-41FB-418E-9E26-CDF8776AF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50" y="4294896"/>
            <a:ext cx="1238250" cy="14763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FB76D47-4840-4F50-9D04-F27E45EA951D}"/>
              </a:ext>
            </a:extLst>
          </p:cNvPr>
          <p:cNvSpPr txBox="1"/>
          <p:nvPr/>
        </p:nvSpPr>
        <p:spPr>
          <a:xfrm>
            <a:off x="406399" y="2035452"/>
            <a:ext cx="5870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5"/>
                </a:solidFill>
              </a:rPr>
              <a:t>2. Plan Estratégico</a:t>
            </a:r>
          </a:p>
          <a:p>
            <a:pPr algn="just"/>
            <a:endParaRPr lang="es-ES" dirty="0">
              <a:solidFill>
                <a:schemeClr val="accent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5"/>
                </a:solidFill>
              </a:rPr>
              <a:t>Monitoreo diario de las comunidades educacionales </a:t>
            </a:r>
          </a:p>
          <a:p>
            <a:pPr algn="just"/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BB29CB9-8FCF-4E10-A57B-A437AEBA9BC3}"/>
              </a:ext>
            </a:extLst>
          </p:cNvPr>
          <p:cNvSpPr txBox="1"/>
          <p:nvPr/>
        </p:nvSpPr>
        <p:spPr>
          <a:xfrm>
            <a:off x="406398" y="2943838"/>
            <a:ext cx="795912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sz="1600" b="0" dirty="0">
                <a:latin typeface="+mj-lt"/>
              </a:rPr>
              <a:t>Identificación de casos confirmados/probables pertenecientes a comunidades educacionales (Cruce de bases </a:t>
            </a:r>
            <a:r>
              <a:rPr lang="es-CL" sz="1600" b="0" dirty="0" err="1">
                <a:latin typeface="+mj-lt"/>
              </a:rPr>
              <a:t>Epivigila</a:t>
            </a:r>
            <a:r>
              <a:rPr lang="es-CL" sz="1600" b="0" dirty="0">
                <a:latin typeface="+mj-lt"/>
              </a:rPr>
              <a:t>/Laboratorios y base de párvulos, alumnos y docentes de EE del MINEDUC)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4" name="Tabla 15">
            <a:extLst>
              <a:ext uri="{FF2B5EF4-FFF2-40B4-BE49-F238E27FC236}">
                <a16:creationId xmlns="" xmlns:a16="http://schemas.microsoft.com/office/drawing/2014/main" id="{8E944BD2-D3CD-4BF0-B80E-5E8FD5C94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68437"/>
              </p:ext>
            </p:extLst>
          </p:nvPr>
        </p:nvGraphicFramePr>
        <p:xfrm>
          <a:off x="539774" y="3913053"/>
          <a:ext cx="6230142" cy="22322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4993">
                  <a:extLst>
                    <a:ext uri="{9D8B030D-6E8A-4147-A177-3AD203B41FA5}">
                      <a16:colId xmlns="" xmlns:a16="http://schemas.microsoft.com/office/drawing/2014/main" val="3920050238"/>
                    </a:ext>
                  </a:extLst>
                </a:gridCol>
                <a:gridCol w="4775149">
                  <a:extLst>
                    <a:ext uri="{9D8B030D-6E8A-4147-A177-3AD203B41FA5}">
                      <a16:colId xmlns="" xmlns:a16="http://schemas.microsoft.com/office/drawing/2014/main" val="1586082832"/>
                    </a:ext>
                  </a:extLst>
                </a:gridCol>
              </a:tblGrid>
              <a:tr h="1102408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Estudiantes</a:t>
                      </a:r>
                      <a:endParaRPr lang="es-CL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Los protocolos de seguimiento se activarán cuando exista al menos un caso confirmado o probable para COVID-19 en un EE. Busca generar alertas tempranas cuando se detecten cursos con 3 o más estudiantes confirmados/probables, así como EE que tengan brotes (3 o más cursos con 3 o más casos confirmados/probables en un periodo de 14 días).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28928893"/>
                  </a:ext>
                </a:extLst>
              </a:tr>
              <a:tr h="112983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j-lt"/>
                        </a:rPr>
                        <a:t>Funcionarios (docentes, administrativos o personal auxiliar)</a:t>
                      </a:r>
                      <a:endParaRPr lang="es-C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+mj-lt"/>
                        </a:rPr>
                        <a:t>Se activa protocolo “Trazabilidad de casos confirmados/probables de COVID-19 en trabajadores y contactos estrechos laborales en brotes o conglomerados”.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651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372CC1F-E9D0-4908-9AD4-64BFBF9D11DD}"/>
              </a:ext>
            </a:extLst>
          </p:cNvPr>
          <p:cNvSpPr txBox="1"/>
          <p:nvPr/>
        </p:nvSpPr>
        <p:spPr>
          <a:xfrm>
            <a:off x="406398" y="2035452"/>
            <a:ext cx="23955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5"/>
                </a:solidFill>
              </a:rPr>
              <a:t>2. Plan Estratégico</a:t>
            </a:r>
          </a:p>
          <a:p>
            <a:pPr algn="just"/>
            <a:endParaRPr lang="es-ES" dirty="0">
              <a:solidFill>
                <a:schemeClr val="accent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5"/>
                </a:solidFill>
              </a:rPr>
              <a:t>Gestión de casos COVID-19 en el EE </a:t>
            </a:r>
          </a:p>
          <a:p>
            <a:pPr algn="just"/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E3114F3-A43C-4475-82AB-9092506BB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18" y="3594939"/>
            <a:ext cx="1218884" cy="19680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7BA9E16-EEBD-46A9-9179-000FD4A5EE73}"/>
              </a:ext>
            </a:extLst>
          </p:cNvPr>
          <p:cNvSpPr txBox="1"/>
          <p:nvPr/>
        </p:nvSpPr>
        <p:spPr>
          <a:xfrm>
            <a:off x="994718" y="5445094"/>
            <a:ext cx="1338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Estudiantes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45474363-5697-4F6D-A533-9FBB676393ED}"/>
              </a:ext>
            </a:extLst>
          </p:cNvPr>
          <p:cNvSpPr txBox="1"/>
          <p:nvPr/>
        </p:nvSpPr>
        <p:spPr>
          <a:xfrm>
            <a:off x="3183925" y="6508509"/>
            <a:ext cx="53278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>
                <a:solidFill>
                  <a:schemeClr val="accent5"/>
                </a:solidFill>
                <a:latin typeface="+mj-lt"/>
              </a:rPr>
              <a:t>Importante: </a:t>
            </a:r>
            <a:r>
              <a:rPr lang="es-CL" sz="1200" dirty="0">
                <a:latin typeface="+mj-lt"/>
              </a:rPr>
              <a:t>Profesores se evaluarán caso a caso.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7808666-F068-4192-8B40-8B051C159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91" y="1606725"/>
            <a:ext cx="5072555" cy="4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6648450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para logo seremi de salud biobi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-1" r="5778" b="90223"/>
          <a:stretch/>
        </p:blipFill>
        <p:spPr bwMode="auto">
          <a:xfrm>
            <a:off x="539774" y="-16667"/>
            <a:ext cx="1774802" cy="20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406398" y="1169175"/>
            <a:ext cx="8331200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b="0" dirty="0">
                <a:solidFill>
                  <a:srgbClr val="4F81BD"/>
                </a:solidFill>
                <a:latin typeface="+mj-lt"/>
              </a:rPr>
              <a:t>II. Protocolo de vigilancia epidemiológica, investigación de brotes y medidas sanitarias.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="" xmlns:a16="http://schemas.microsoft.com/office/drawing/2014/main" id="{F0435EC7-C6F1-46FC-BC5F-42B46A5CF091}"/>
              </a:ext>
            </a:extLst>
          </p:cNvPr>
          <p:cNvSpPr txBox="1">
            <a:spLocks/>
          </p:cNvSpPr>
          <p:nvPr/>
        </p:nvSpPr>
        <p:spPr>
          <a:xfrm>
            <a:off x="406399" y="345471"/>
            <a:ext cx="8527875" cy="4060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Protocolo Medidas Sanitarias y Vigilancia Epidemiológica en Establecimientos Educacionales (EE)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" name="Tabla 5">
            <a:extLst>
              <a:ext uri="{FF2B5EF4-FFF2-40B4-BE49-F238E27FC236}">
                <a16:creationId xmlns="" xmlns:a16="http://schemas.microsoft.com/office/drawing/2014/main" id="{C2754FD8-2CBD-4FCF-B4A6-401CF2F05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3374"/>
              </p:ext>
            </p:extLst>
          </p:nvPr>
        </p:nvGraphicFramePr>
        <p:xfrm>
          <a:off x="640442" y="2175634"/>
          <a:ext cx="7983441" cy="24478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32307">
                  <a:extLst>
                    <a:ext uri="{9D8B030D-6E8A-4147-A177-3AD203B41FA5}">
                      <a16:colId xmlns="" xmlns:a16="http://schemas.microsoft.com/office/drawing/2014/main" val="519888539"/>
                    </a:ext>
                  </a:extLst>
                </a:gridCol>
                <a:gridCol w="4228051">
                  <a:extLst>
                    <a:ext uri="{9D8B030D-6E8A-4147-A177-3AD203B41FA5}">
                      <a16:colId xmlns="" xmlns:a16="http://schemas.microsoft.com/office/drawing/2014/main" val="3220920505"/>
                    </a:ext>
                  </a:extLst>
                </a:gridCol>
                <a:gridCol w="2223083">
                  <a:extLst>
                    <a:ext uri="{9D8B030D-6E8A-4147-A177-3AD203B41FA5}">
                      <a16:colId xmlns="" xmlns:a16="http://schemas.microsoft.com/office/drawing/2014/main" val="1971411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Provincia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Correo electrónico </a:t>
                      </a:r>
                    </a:p>
                    <a:p>
                      <a:pPr algn="ctr"/>
                      <a:r>
                        <a:rPr lang="es-ES" dirty="0">
                          <a:latin typeface="+mj-lt"/>
                        </a:rPr>
                        <a:t>SEREMI de Salud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Teléfono de contacto SEREMI de Salud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97190732"/>
                  </a:ext>
                </a:extLst>
              </a:tr>
              <a:tr h="58262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Arauco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  <a:hlinkClick r:id="rId3"/>
                        </a:rPr>
                        <a:t>eeprovarauco@redsalud.gob.cl</a:t>
                      </a:r>
                      <a:r>
                        <a:rPr lang="es-CL" dirty="0">
                          <a:latin typeface="+mj-lt"/>
                        </a:rPr>
                        <a:t> </a:t>
                      </a:r>
                      <a:endParaRPr lang="es-E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-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78950134"/>
                  </a:ext>
                </a:extLst>
              </a:tr>
              <a:tr h="587229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Bío-Bío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  <a:hlinkClick r:id="rId4"/>
                        </a:rPr>
                        <a:t>eeprovbiobio@seremidesaludbiobio.cl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+569 61902214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2544527"/>
                  </a:ext>
                </a:extLst>
              </a:tr>
              <a:tr h="637894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Concepción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  <a:hlinkClick r:id="rId5"/>
                        </a:rPr>
                        <a:t>broteseducacion@seremidesaludbiobio.cl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+569 53715255</a:t>
                      </a:r>
                      <a:endParaRPr lang="es-CL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765101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973C438-AF1B-4452-B45E-7C2587153EDA}"/>
              </a:ext>
            </a:extLst>
          </p:cNvPr>
          <p:cNvSpPr txBox="1"/>
          <p:nvPr/>
        </p:nvSpPr>
        <p:spPr>
          <a:xfrm>
            <a:off x="640442" y="5086082"/>
            <a:ext cx="472851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latin typeface="+mj-lt"/>
              </a:rPr>
              <a:t>Teléfonos disponibles en horario hábil:</a:t>
            </a:r>
          </a:p>
          <a:p>
            <a:endParaRPr lang="es-CL" sz="1400" dirty="0">
              <a:latin typeface="+mj-lt"/>
            </a:endParaRPr>
          </a:p>
          <a:p>
            <a:r>
              <a:rPr lang="es-CL" sz="1400" b="1" dirty="0">
                <a:latin typeface="+mj-lt"/>
              </a:rPr>
              <a:t>Lunes a viernes </a:t>
            </a:r>
            <a:r>
              <a:rPr lang="es-CL" sz="1400" dirty="0">
                <a:latin typeface="+mj-lt"/>
              </a:rPr>
              <a:t>(Excepto festivos) de </a:t>
            </a:r>
            <a:r>
              <a:rPr lang="es-CL" sz="1400" b="1" dirty="0">
                <a:latin typeface="+mj-lt"/>
              </a:rPr>
              <a:t>09:00 a 16:00 horas</a:t>
            </a:r>
            <a:r>
              <a:rPr lang="es-CL" sz="1400" dirty="0">
                <a:latin typeface="+mj-lt"/>
              </a:rPr>
              <a:t>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9328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A215B3D-80AC-4284-86CD-C0E309D1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"/>
          <a:stretch/>
        </p:blipFill>
        <p:spPr>
          <a:xfrm>
            <a:off x="388403" y="83890"/>
            <a:ext cx="8400750" cy="67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123B4D7-5038-4079-A3F1-F3A1343DC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" r="1059"/>
          <a:stretch/>
        </p:blipFill>
        <p:spPr>
          <a:xfrm>
            <a:off x="123865" y="176169"/>
            <a:ext cx="8802021" cy="6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6A8C6ECCE88D4B9530597B83E9B5C6" ma:contentTypeVersion="0" ma:contentTypeDescription="Crear nuevo documento." ma:contentTypeScope="" ma:versionID="92ed439a3c37df5ff9513badb57414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9aad9eeef5d6bca7f0248f869e5a6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DB140-9FEE-4FAA-BFEB-8F4D98CE9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20549-4532-4013-9000-5FD63252558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B59F5F-A864-4798-9AB4-1C7F74849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974</Words>
  <Application>Microsoft Office PowerPoint</Application>
  <PresentationFormat>Presentación en pantalla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Salud Publica Epi</cp:lastModifiedBy>
  <cp:revision>33</cp:revision>
  <dcterms:created xsi:type="dcterms:W3CDTF">2018-07-27T13:55:14Z</dcterms:created>
  <dcterms:modified xsi:type="dcterms:W3CDTF">2022-03-07T19:37:27Z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0x010100A66A8C6ECCE88D4B9530597B83E9B5C6</vt:lpwstr>
  </property>
</Properties>
</file>